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4" r:id="rId2"/>
    <p:sldId id="257" r:id="rId3"/>
    <p:sldId id="261" r:id="rId4"/>
    <p:sldId id="265" r:id="rId5"/>
    <p:sldId id="259" r:id="rId6"/>
    <p:sldId id="263" r:id="rId7"/>
    <p:sldId id="266" r:id="rId8"/>
    <p:sldId id="267" r:id="rId9"/>
    <p:sldId id="268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76" autoAdjust="0"/>
  </p:normalViewPr>
  <p:slideViewPr>
    <p:cSldViewPr>
      <p:cViewPr>
        <p:scale>
          <a:sx n="94" d="100"/>
          <a:sy n="94" d="100"/>
        </p:scale>
        <p:origin x="-1290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5DF7B-729F-42C8-9204-B22A95E53EF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0F39-F0C4-4F84-852C-B14552AB0CE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5DF7B-729F-42C8-9204-B22A95E53EF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0F39-F0C4-4F84-852C-B14552AB0C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5DF7B-729F-42C8-9204-B22A95E53EF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0F39-F0C4-4F84-852C-B14552AB0C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5DF7B-729F-42C8-9204-B22A95E53EF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0F39-F0C4-4F84-852C-B14552AB0C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5DF7B-729F-42C8-9204-B22A95E53EF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C980F39-F0C4-4F84-852C-B14552AB0C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5DF7B-729F-42C8-9204-B22A95E53EF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0F39-F0C4-4F84-852C-B14552AB0C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5DF7B-729F-42C8-9204-B22A95E53EF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0F39-F0C4-4F84-852C-B14552AB0C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5DF7B-729F-42C8-9204-B22A95E53EF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0F39-F0C4-4F84-852C-B14552AB0C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5DF7B-729F-42C8-9204-B22A95E53EF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0F39-F0C4-4F84-852C-B14552AB0C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5DF7B-729F-42C8-9204-B22A95E53EF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0F39-F0C4-4F84-852C-B14552AB0C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5DF7B-729F-42C8-9204-B22A95E53EF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0F39-F0C4-4F84-852C-B14552AB0C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85DF7B-729F-42C8-9204-B22A95E53EFF}" type="datetimeFigureOut">
              <a:rPr lang="es-ES" smtClean="0"/>
              <a:pPr/>
              <a:t>12/10/2016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980F39-F0C4-4F84-852C-B14552AB0CE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2907755"/>
          </a:xfrm>
        </p:spPr>
        <p:txBody>
          <a:bodyPr>
            <a:noAutofit/>
          </a:bodyPr>
          <a:lstStyle/>
          <a:p>
            <a:r>
              <a:rPr lang="es-ES" sz="4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LA MONODÍA RELIGIOSA DE LA EDAD MEDIA: CANTO GREGORIANO</a:t>
            </a:r>
            <a:endParaRPr lang="es-ES" sz="4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728192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>
                <a:latin typeface="Castellar" pitchFamily="18" charset="0"/>
              </a:rPr>
              <a:t>Hecho por:</a:t>
            </a:r>
          </a:p>
          <a:p>
            <a:r>
              <a:rPr lang="es-ES" dirty="0" smtClean="0">
                <a:latin typeface="Castellar" pitchFamily="18" charset="0"/>
              </a:rPr>
              <a:t>Aurora Sanz</a:t>
            </a:r>
          </a:p>
          <a:p>
            <a:r>
              <a:rPr lang="es-ES" dirty="0" err="1" smtClean="0">
                <a:latin typeface="Castellar" pitchFamily="18" charset="0"/>
              </a:rPr>
              <a:t>Gara</a:t>
            </a:r>
            <a:r>
              <a:rPr lang="es-ES" dirty="0" smtClean="0">
                <a:latin typeface="Castellar" pitchFamily="18" charset="0"/>
              </a:rPr>
              <a:t> Díez</a:t>
            </a:r>
          </a:p>
          <a:p>
            <a:r>
              <a:rPr lang="es-ES" dirty="0" smtClean="0">
                <a:latin typeface="Castellar" pitchFamily="18" charset="0"/>
              </a:rPr>
              <a:t>2º D Bach.</a:t>
            </a:r>
          </a:p>
        </p:txBody>
      </p:sp>
      <p:sp>
        <p:nvSpPr>
          <p:cNvPr id="21506" name="AutoShape 2" descr="Resultado de imagen de canto gregoria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s-ES" sz="3500" dirty="0" smtClean="0">
                <a:latin typeface="Castellar" pitchFamily="18" charset="0"/>
              </a:rPr>
              <a:t>OFICIO DE LAS HORAS</a:t>
            </a:r>
            <a:endParaRPr lang="es-ES" sz="35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El Oficio de las Hora:</a:t>
            </a:r>
          </a:p>
          <a:p>
            <a:pPr>
              <a:buNone/>
            </a:pPr>
            <a:endParaRPr lang="es-ES" sz="2200" dirty="0" smtClean="0">
              <a:latin typeface="Candara" pitchFamily="34" charset="0"/>
            </a:endParaRPr>
          </a:p>
          <a:p>
            <a:endParaRPr lang="es-ES" sz="2200" dirty="0">
              <a:latin typeface="Candara" pitchFamily="34" charset="0"/>
            </a:endParaRPr>
          </a:p>
          <a:p>
            <a:endParaRPr lang="es-ES" sz="2200" dirty="0" smtClean="0">
              <a:latin typeface="Candara" pitchFamily="34" charset="0"/>
            </a:endParaRPr>
          </a:p>
          <a:p>
            <a:endParaRPr lang="es-ES" sz="2200" dirty="0">
              <a:latin typeface="Candara" pitchFamily="34" charset="0"/>
            </a:endParaRPr>
          </a:p>
          <a:p>
            <a:endParaRPr lang="es-ES" sz="2200" dirty="0" smtClean="0">
              <a:latin typeface="Candara" pitchFamily="34" charset="0"/>
            </a:endParaRPr>
          </a:p>
          <a:p>
            <a:r>
              <a:rPr lang="es-ES" sz="2200" dirty="0" smtClean="0">
                <a:latin typeface="Candara" pitchFamily="34" charset="0"/>
              </a:rPr>
              <a:t>LAUDES </a:t>
            </a:r>
            <a:r>
              <a:rPr lang="es-ES" sz="2200" dirty="0" smtClean="0">
                <a:latin typeface="Candara" pitchFamily="34" charset="0"/>
              </a:rPr>
              <a:t>Al amanecer </a:t>
            </a:r>
          </a:p>
          <a:p>
            <a:r>
              <a:rPr lang="es-ES" sz="2200" dirty="0" smtClean="0">
                <a:latin typeface="Candara" pitchFamily="34" charset="0"/>
              </a:rPr>
              <a:t>PRIMA A las seis de la mañana </a:t>
            </a:r>
          </a:p>
          <a:p>
            <a:r>
              <a:rPr lang="es-ES" sz="2200" dirty="0" smtClean="0">
                <a:latin typeface="Candara" pitchFamily="34" charset="0"/>
              </a:rPr>
              <a:t>TERCIA A las nueve de la mañana</a:t>
            </a:r>
          </a:p>
          <a:p>
            <a:r>
              <a:rPr lang="es-ES" sz="2200" dirty="0" smtClean="0">
                <a:latin typeface="Candara" pitchFamily="34" charset="0"/>
              </a:rPr>
              <a:t> SEXTA Al mediodía </a:t>
            </a:r>
          </a:p>
          <a:p>
            <a:r>
              <a:rPr lang="es-ES" sz="2200" dirty="0" smtClean="0">
                <a:latin typeface="Candara" pitchFamily="34" charset="0"/>
              </a:rPr>
              <a:t>NONA A las tres de la tarde </a:t>
            </a:r>
          </a:p>
          <a:p>
            <a:r>
              <a:rPr lang="es-ES" sz="2200" dirty="0" smtClean="0">
                <a:latin typeface="Candara" pitchFamily="34" charset="0"/>
              </a:rPr>
              <a:t>VÍSPERAS A última hora de la tarde</a:t>
            </a:r>
          </a:p>
          <a:p>
            <a:r>
              <a:rPr lang="es-ES" sz="2200" dirty="0" smtClean="0">
                <a:latin typeface="Candara" pitchFamily="34" charset="0"/>
              </a:rPr>
              <a:t> COMPLETAS Antes de retirarse</a:t>
            </a:r>
            <a:endParaRPr lang="es-ES" sz="2200" dirty="0">
              <a:latin typeface="Candara" pitchFamily="34" charset="0"/>
            </a:endParaRPr>
          </a:p>
        </p:txBody>
      </p:sp>
      <p:pic>
        <p:nvPicPr>
          <p:cNvPr id="15362" name="Picture 2" descr="C:\Users\David Diez\AppData\Local\Microsoft\Windows\INetCache\IE\M8J2CC28\reloj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627859"/>
            <a:ext cx="2679366" cy="1800199"/>
          </a:xfrm>
          <a:prstGeom prst="rect">
            <a:avLst/>
          </a:prstGeom>
          <a:noFill/>
        </p:spPr>
      </p:pic>
      <p:pic>
        <p:nvPicPr>
          <p:cNvPr id="5" name="4 Imagen" descr="Resultado de imagen de parte oficio de las horas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77"/>
          <a:stretch/>
        </p:blipFill>
        <p:spPr bwMode="auto">
          <a:xfrm>
            <a:off x="4860032" y="3573016"/>
            <a:ext cx="4068490" cy="28458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500" dirty="0" smtClean="0">
                <a:latin typeface="Castellar" pitchFamily="18" charset="0"/>
              </a:rPr>
              <a:t>Formas Paralitúrgicas</a:t>
            </a:r>
            <a:endParaRPr lang="es-ES" sz="35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83264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ES" sz="2200" dirty="0" smtClean="0">
                <a:latin typeface="Candara" pitchFamily="34" charset="0"/>
              </a:rPr>
              <a:t>Son formas posteriores al Canto Gregoriano que surgieron a partir del siglo IX, en una época de esplendor cultural. </a:t>
            </a:r>
          </a:p>
          <a:p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Tropos</a:t>
            </a:r>
            <a:r>
              <a:rPr lang="es-ES" sz="2200" dirty="0" smtClean="0">
                <a:latin typeface="Candara" pitchFamily="34" charset="0"/>
              </a:rPr>
              <a:t>: Son un añadido tanto musical como textual a una pieza gregoriana</a:t>
            </a:r>
          </a:p>
          <a:p>
            <a:endParaRPr lang="es-ES" sz="2200" dirty="0" smtClean="0">
              <a:latin typeface="Candara" pitchFamily="34" charset="0"/>
            </a:endParaRPr>
          </a:p>
          <a:p>
            <a:endParaRPr lang="es-ES" sz="2200" dirty="0">
              <a:latin typeface="Candara" pitchFamily="34" charset="0"/>
            </a:endParaRPr>
          </a:p>
          <a:p>
            <a:endParaRPr lang="es-ES" sz="2200" dirty="0" smtClean="0">
              <a:latin typeface="Candara" pitchFamily="34" charset="0"/>
            </a:endParaRPr>
          </a:p>
          <a:p>
            <a:endParaRPr lang="es-ES" sz="2200" dirty="0">
              <a:latin typeface="Candara" pitchFamily="34" charset="0"/>
            </a:endParaRPr>
          </a:p>
          <a:p>
            <a:endParaRPr lang="es-ES" sz="2200" dirty="0" smtClean="0">
              <a:latin typeface="Candara" pitchFamily="34" charset="0"/>
            </a:endParaRPr>
          </a:p>
          <a:p>
            <a:pPr marL="137160" indent="0">
              <a:buNone/>
            </a:pPr>
            <a:endParaRPr lang="es-ES" sz="2200" dirty="0" smtClean="0">
              <a:latin typeface="Candara" pitchFamily="34" charset="0"/>
            </a:endParaRPr>
          </a:p>
          <a:p>
            <a:endParaRPr lang="es-ES" sz="2200" dirty="0" smtClean="0">
              <a:latin typeface="Candara" pitchFamily="34" charset="0"/>
            </a:endParaRPr>
          </a:p>
          <a:p>
            <a:r>
              <a:rPr lang="es-ES" sz="2200" b="1" dirty="0">
                <a:solidFill>
                  <a:srgbClr val="FF0000"/>
                </a:solidFill>
                <a:latin typeface="Candara" pitchFamily="34" charset="0"/>
              </a:rPr>
              <a:t>Secuencia</a:t>
            </a:r>
            <a:r>
              <a:rPr lang="es-ES" sz="2200" dirty="0" smtClean="0">
                <a:latin typeface="Candara" pitchFamily="34" charset="0"/>
              </a:rPr>
              <a:t>: su funcionamiento en base a la repetición de frases</a:t>
            </a:r>
          </a:p>
          <a:p>
            <a:endParaRPr lang="es-ES" sz="2200" b="1" dirty="0" smtClean="0">
              <a:solidFill>
                <a:srgbClr val="FF0000"/>
              </a:solidFill>
              <a:latin typeface="Candara" pitchFamily="34" charset="0"/>
            </a:endParaRPr>
          </a:p>
          <a:p>
            <a:endParaRPr lang="es-ES" sz="2200" b="1" dirty="0">
              <a:solidFill>
                <a:srgbClr val="FF0000"/>
              </a:solidFill>
              <a:latin typeface="Candara" pitchFamily="34" charset="0"/>
            </a:endParaRPr>
          </a:p>
          <a:p>
            <a:endParaRPr lang="es-ES" sz="2200" b="1" dirty="0" smtClean="0">
              <a:solidFill>
                <a:srgbClr val="FF0000"/>
              </a:solidFill>
              <a:latin typeface="Candara" pitchFamily="34" charset="0"/>
            </a:endParaRPr>
          </a:p>
          <a:p>
            <a:endParaRPr lang="es-ES" sz="2200" b="1" dirty="0">
              <a:solidFill>
                <a:srgbClr val="FF0000"/>
              </a:solidFill>
              <a:latin typeface="Candara" pitchFamily="34" charset="0"/>
            </a:endParaRPr>
          </a:p>
          <a:p>
            <a:endParaRPr lang="es-ES" sz="2200" b="1" dirty="0" smtClean="0">
              <a:solidFill>
                <a:srgbClr val="FF0000"/>
              </a:solidFill>
              <a:latin typeface="Candara" pitchFamily="34" charset="0"/>
            </a:endParaRPr>
          </a:p>
          <a:p>
            <a:endParaRPr lang="es-ES" sz="2200" b="1" dirty="0" smtClean="0">
              <a:solidFill>
                <a:srgbClr val="FF0000"/>
              </a:solidFill>
              <a:latin typeface="Candara" pitchFamily="34" charset="0"/>
            </a:endParaRPr>
          </a:p>
          <a:p>
            <a:endParaRPr lang="es-ES" sz="2200" b="1" dirty="0" smtClean="0">
              <a:solidFill>
                <a:srgbClr val="FF0000"/>
              </a:solidFill>
              <a:latin typeface="Candara" pitchFamily="34" charset="0"/>
            </a:endParaRPr>
          </a:p>
          <a:p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Drama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litúrgico</a:t>
            </a:r>
            <a:r>
              <a:rPr lang="es-ES" sz="2200" dirty="0" smtClean="0">
                <a:latin typeface="Candara" pitchFamily="34" charset="0"/>
              </a:rPr>
              <a:t>: convirtiéndose en composiciones literarias y musicales con argumento y diálogos los cuales llegaban a escenificarse en el altar por sacerdotes y monjes en los siglos X y XI</a:t>
            </a:r>
          </a:p>
          <a:p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064" y="1988840"/>
            <a:ext cx="5044112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05064"/>
            <a:ext cx="4762500" cy="1496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500" dirty="0" smtClean="0">
                <a:latin typeface="Castellar" pitchFamily="18" charset="0"/>
              </a:rPr>
              <a:t>ESCRITURA</a:t>
            </a:r>
            <a:endParaRPr lang="es-ES" sz="35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2200" dirty="0" smtClean="0">
                <a:latin typeface="Candara" pitchFamily="34" charset="0"/>
              </a:rPr>
              <a:t>Se convirtieron en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composiciones literarias </a:t>
            </a:r>
            <a:r>
              <a:rPr lang="es-ES" sz="2200" dirty="0" smtClean="0">
                <a:latin typeface="Candara" pitchFamily="34" charset="0"/>
              </a:rPr>
              <a:t>y musicales con argumento y diálogos, los cuales, llegaban a escenificarse en el altar por sacerdotes y monjes en los siglos X y XI</a:t>
            </a:r>
          </a:p>
          <a:p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Notación "in campo </a:t>
            </a:r>
            <a:r>
              <a:rPr lang="es-ES" sz="2200" dirty="0" err="1" smtClean="0">
                <a:solidFill>
                  <a:srgbClr val="C00000"/>
                </a:solidFill>
                <a:latin typeface="Candara" pitchFamily="34" charset="0"/>
              </a:rPr>
              <a:t>aperto</a:t>
            </a:r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"</a:t>
            </a:r>
          </a:p>
          <a:p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Notaciones </a:t>
            </a:r>
            <a:r>
              <a:rPr lang="es-ES" sz="2200" dirty="0" err="1" smtClean="0">
                <a:solidFill>
                  <a:srgbClr val="C00000"/>
                </a:solidFill>
                <a:latin typeface="Candara" pitchFamily="34" charset="0"/>
              </a:rPr>
              <a:t>diastemáticas</a:t>
            </a:r>
            <a:endParaRPr lang="es-ES" sz="2200" dirty="0" smtClean="0">
              <a:solidFill>
                <a:srgbClr val="C00000"/>
              </a:solidFill>
              <a:latin typeface="Candara" pitchFamily="34" charset="0"/>
            </a:endParaRPr>
          </a:p>
          <a:p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Guido de Arezzo</a:t>
            </a:r>
          </a:p>
          <a:p>
            <a:r>
              <a:rPr lang="es-ES" sz="2200" dirty="0" err="1" smtClean="0">
                <a:solidFill>
                  <a:srgbClr val="C00000"/>
                </a:solidFill>
                <a:latin typeface="Candara" pitchFamily="34" charset="0"/>
              </a:rPr>
              <a:t>Hucbaldo</a:t>
            </a:r>
            <a:endParaRPr lang="es-ES" sz="2200" dirty="0" smtClean="0">
              <a:solidFill>
                <a:srgbClr val="C00000"/>
              </a:solidFill>
              <a:latin typeface="Candara" pitchFamily="34" charset="0"/>
            </a:endParaRPr>
          </a:p>
          <a:p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Notación cuadrada</a:t>
            </a:r>
          </a:p>
          <a:p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Nombre actual de las notas</a:t>
            </a:r>
          </a:p>
          <a:p>
            <a:endParaRPr lang="es-ES" dirty="0"/>
          </a:p>
        </p:txBody>
      </p:sp>
      <p:pic>
        <p:nvPicPr>
          <p:cNvPr id="4" name="3 Imagen" descr="descarga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2852936"/>
            <a:ext cx="2374177" cy="36004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852936"/>
            <a:ext cx="8229600" cy="1143000"/>
          </a:xfrm>
        </p:spPr>
        <p:txBody>
          <a:bodyPr>
            <a:noAutofit/>
          </a:bodyPr>
          <a:lstStyle/>
          <a:p>
            <a:r>
              <a:rPr lang="es-ES" sz="72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stellar" pitchFamily="18" charset="0"/>
              </a:rPr>
              <a:t>           FIN</a:t>
            </a:r>
            <a:endParaRPr lang="es-ES" sz="7200" dirty="0">
              <a:solidFill>
                <a:schemeClr val="bg1">
                  <a:lumMod val="95000"/>
                  <a:lumOff val="5000"/>
                </a:schemeClr>
              </a:solidFill>
              <a:latin typeface="Castellar" pitchFamily="18" charset="0"/>
            </a:endParaRPr>
          </a:p>
        </p:txBody>
      </p:sp>
      <p:pic>
        <p:nvPicPr>
          <p:cNvPr id="4" name="3 Imagen" descr="descarga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196752"/>
            <a:ext cx="4392488" cy="4334181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500" dirty="0" smtClean="0">
                <a:latin typeface="Castellar" pitchFamily="18" charset="0"/>
              </a:rPr>
              <a:t>El canto gregoriano</a:t>
            </a:r>
            <a:endParaRPr lang="es-ES" sz="35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000" dirty="0" smtClean="0">
                <a:latin typeface="Candara" pitchFamily="34" charset="0"/>
              </a:rPr>
              <a:t>       Es un repertorio de canciones recopiladas y unificadas por el Papa San Gregorio Magno (590-604)de todos los territorios cristianos de Europa.</a:t>
            </a:r>
            <a:endParaRPr lang="es-ES" sz="2000" dirty="0" smtClean="0"/>
          </a:p>
        </p:txBody>
      </p:sp>
      <p:pic>
        <p:nvPicPr>
          <p:cNvPr id="5" name="4 Imagen" descr="gregorio_magn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564904"/>
            <a:ext cx="2736304" cy="3557195"/>
          </a:xfrm>
          <a:prstGeom prst="rect">
            <a:avLst/>
          </a:prstGeom>
        </p:spPr>
      </p:pic>
      <p:pic>
        <p:nvPicPr>
          <p:cNvPr id="6" name="5 Imagen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564904"/>
            <a:ext cx="4406102" cy="3528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50106"/>
          </a:xfrm>
        </p:spPr>
        <p:txBody>
          <a:bodyPr>
            <a:noAutofit/>
          </a:bodyPr>
          <a:lstStyle/>
          <a:p>
            <a:r>
              <a:rPr lang="es-ES" sz="3500" dirty="0" smtClean="0">
                <a:latin typeface="Castellar" pitchFamily="18" charset="0"/>
              </a:rPr>
              <a:t/>
            </a:r>
            <a:br>
              <a:rPr lang="es-ES" sz="3500" dirty="0" smtClean="0">
                <a:latin typeface="Castellar" pitchFamily="18" charset="0"/>
              </a:rPr>
            </a:br>
            <a:r>
              <a:rPr lang="es-ES" sz="3500" dirty="0" smtClean="0">
                <a:latin typeface="Castellar" pitchFamily="18" charset="0"/>
              </a:rPr>
              <a:t>Características: </a:t>
            </a:r>
            <a:br>
              <a:rPr lang="es-ES" sz="3500" dirty="0" smtClean="0">
                <a:latin typeface="Castellar" pitchFamily="18" charset="0"/>
              </a:rPr>
            </a:br>
            <a:endParaRPr lang="es-ES" sz="35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1</a:t>
            </a:r>
            <a:r>
              <a:rPr lang="es-ES" sz="2200" dirty="0" smtClean="0">
                <a:latin typeface="Candara" pitchFamily="34" charset="0"/>
              </a:rPr>
              <a:t>.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Monódico</a:t>
            </a:r>
            <a:r>
              <a:rPr lang="es-ES" sz="2200" dirty="0" smtClean="0">
                <a:latin typeface="Candara" pitchFamily="34" charset="0"/>
              </a:rPr>
              <a:t>. Canto de una sola línea melódica sin acompañamiento instrumental.</a:t>
            </a:r>
          </a:p>
          <a:p>
            <a:r>
              <a:rPr lang="es-ES" sz="2200" dirty="0" smtClean="0">
                <a:latin typeface="Candara" pitchFamily="34" charset="0"/>
              </a:rPr>
              <a:t> </a:t>
            </a:r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2</a:t>
            </a:r>
            <a:r>
              <a:rPr lang="es-ES" sz="2200" dirty="0" smtClean="0">
                <a:latin typeface="Candara" pitchFamily="34" charset="0"/>
              </a:rPr>
              <a:t>.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Vocal</a:t>
            </a:r>
            <a:r>
              <a:rPr lang="es-ES" sz="2200" dirty="0" smtClean="0">
                <a:latin typeface="Candara" pitchFamily="34" charset="0"/>
              </a:rPr>
              <a:t> (a </a:t>
            </a:r>
            <a:r>
              <a:rPr lang="es-ES" sz="2200" dirty="0" err="1" smtClean="0">
                <a:latin typeface="Candara" pitchFamily="34" charset="0"/>
              </a:rPr>
              <a:t>capella</a:t>
            </a:r>
            <a:r>
              <a:rPr lang="es-ES" sz="2200" dirty="0" smtClean="0">
                <a:latin typeface="Candara" pitchFamily="34" charset="0"/>
              </a:rPr>
              <a:t>) </a:t>
            </a:r>
          </a:p>
          <a:p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3</a:t>
            </a:r>
            <a:r>
              <a:rPr lang="es-ES" sz="2200" dirty="0" smtClean="0">
                <a:latin typeface="Candara" pitchFamily="34" charset="0"/>
              </a:rPr>
              <a:t>.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Canto colectivo </a:t>
            </a:r>
          </a:p>
          <a:p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4</a:t>
            </a:r>
            <a:r>
              <a:rPr lang="es-ES" sz="2200" dirty="0" smtClean="0">
                <a:latin typeface="Candara" pitchFamily="34" charset="0"/>
              </a:rPr>
              <a:t>.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Repertorio anónimo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3617186"/>
            <a:ext cx="6660405" cy="302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/>
          <a:lstStyle/>
          <a:p>
            <a:r>
              <a:rPr lang="es-ES" sz="3500" dirty="0" smtClean="0">
                <a:latin typeface="Castellar" pitchFamily="18" charset="0"/>
              </a:rPr>
              <a:t>CARACTERÍSTICAS</a:t>
            </a:r>
            <a:endParaRPr lang="es-ES" sz="35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709160"/>
          </a:xfrm>
        </p:spPr>
        <p:txBody>
          <a:bodyPr>
            <a:normAutofit/>
          </a:bodyPr>
          <a:lstStyle/>
          <a:p>
            <a:r>
              <a:rPr lang="es-ES" sz="2200" dirty="0" smtClean="0">
                <a:latin typeface="Candara" pitchFamily="34" charset="0"/>
              </a:rPr>
              <a:t> </a:t>
            </a:r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5</a:t>
            </a:r>
            <a:r>
              <a:rPr lang="es-ES" sz="2200" dirty="0" smtClean="0">
                <a:latin typeface="Candara" pitchFamily="34" charset="0"/>
              </a:rPr>
              <a:t>.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Función litúrgica </a:t>
            </a:r>
          </a:p>
          <a:p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6</a:t>
            </a:r>
            <a:r>
              <a:rPr lang="es-ES" sz="2200" dirty="0" smtClean="0">
                <a:latin typeface="Candara" pitchFamily="34" charset="0"/>
              </a:rPr>
              <a:t>.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Texto en latín </a:t>
            </a:r>
            <a:endParaRPr lang="es-ES" sz="2200" dirty="0" smtClean="0">
              <a:latin typeface="Candara" pitchFamily="34" charset="0"/>
            </a:endParaRPr>
          </a:p>
          <a:p>
            <a:r>
              <a:rPr lang="es-ES" sz="2200" dirty="0" smtClean="0">
                <a:latin typeface="Candara" pitchFamily="34" charset="0"/>
              </a:rPr>
              <a:t> </a:t>
            </a:r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7</a:t>
            </a:r>
            <a:r>
              <a:rPr lang="es-ES" sz="2200" dirty="0" smtClean="0">
                <a:latin typeface="Candara" pitchFamily="34" charset="0"/>
              </a:rPr>
              <a:t>.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Ritmo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natural</a:t>
            </a:r>
            <a:r>
              <a:rPr lang="es-ES" sz="2200" dirty="0" smtClean="0">
                <a:latin typeface="Candara" pitchFamily="34" charset="0"/>
              </a:rPr>
              <a:t> y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libre</a:t>
            </a:r>
            <a:r>
              <a:rPr lang="es-ES" sz="2200" dirty="0" smtClean="0">
                <a:latin typeface="Candara" pitchFamily="34" charset="0"/>
              </a:rPr>
              <a:t> </a:t>
            </a:r>
            <a:endParaRPr lang="es-ES" sz="2200" dirty="0" smtClean="0">
              <a:latin typeface="Candara" pitchFamily="34" charset="0"/>
            </a:endParaRPr>
          </a:p>
          <a:p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8</a:t>
            </a:r>
            <a:r>
              <a:rPr lang="es-ES" sz="2200" dirty="0" smtClean="0">
                <a:latin typeface="Candara" pitchFamily="34" charset="0"/>
              </a:rPr>
              <a:t>. </a:t>
            </a:r>
            <a:r>
              <a:rPr lang="es-ES" sz="2200" dirty="0" smtClean="0">
                <a:latin typeface="Candara" pitchFamily="34" charset="0"/>
              </a:rPr>
              <a:t>Utiliza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neumas</a:t>
            </a:r>
            <a:endParaRPr lang="es-ES" sz="2200" dirty="0" smtClean="0">
              <a:latin typeface="Candara" pitchFamily="34" charset="0"/>
            </a:endParaRPr>
          </a:p>
          <a:p>
            <a:r>
              <a:rPr lang="es-ES" sz="2200" dirty="0" smtClean="0">
                <a:latin typeface="Candara" pitchFamily="34" charset="0"/>
              </a:rPr>
              <a:t> </a:t>
            </a:r>
            <a:r>
              <a:rPr lang="es-ES" sz="2200" dirty="0" smtClean="0">
                <a:solidFill>
                  <a:srgbClr val="C00000"/>
                </a:solidFill>
                <a:latin typeface="Candara" pitchFamily="34" charset="0"/>
              </a:rPr>
              <a:t>9</a:t>
            </a:r>
            <a:r>
              <a:rPr lang="es-ES" sz="2200" dirty="0" smtClean="0">
                <a:latin typeface="Candara" pitchFamily="34" charset="0"/>
              </a:rPr>
              <a:t>. </a:t>
            </a:r>
            <a:r>
              <a:rPr lang="es-ES" sz="2200" dirty="0" smtClean="0">
                <a:latin typeface="Candara" pitchFamily="34" charset="0"/>
              </a:rPr>
              <a:t>Emplea</a:t>
            </a:r>
            <a:r>
              <a:rPr lang="es-ES" sz="2200" dirty="0" smtClean="0">
                <a:latin typeface="Candara" pitchFamily="34" charset="0"/>
              </a:rPr>
              <a:t> </a:t>
            </a:r>
            <a:r>
              <a:rPr lang="es-ES" sz="2200" dirty="0" smtClean="0">
                <a:latin typeface="Candara" pitchFamily="34" charset="0"/>
              </a:rPr>
              <a:t>un sistema de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ocho </a:t>
            </a: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modos</a:t>
            </a:r>
            <a:endParaRPr lang="es-ES" sz="2200" dirty="0" smtClean="0">
              <a:latin typeface="Candara" pitchFamily="34" charset="0"/>
            </a:endParaRPr>
          </a:p>
          <a:p>
            <a:endParaRPr lang="es-ES" dirty="0"/>
          </a:p>
        </p:txBody>
      </p:sp>
      <p:pic>
        <p:nvPicPr>
          <p:cNvPr id="4" name="3 Imagen" descr="descarga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476672"/>
            <a:ext cx="2057400" cy="222885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63952"/>
            <a:ext cx="396044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89277"/>
            <a:ext cx="4176713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500" dirty="0" smtClean="0">
                <a:latin typeface="Castellar" pitchFamily="18" charset="0"/>
              </a:rPr>
              <a:t>CARACTERÍSTICAS</a:t>
            </a:r>
            <a:endParaRPr lang="es-ES" sz="3500" dirty="0">
              <a:latin typeface="Castellar" pitchFamily="18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Partitura completa del </a:t>
            </a:r>
            <a:r>
              <a:rPr lang="es-ES" sz="2400" dirty="0"/>
              <a:t>C</a:t>
            </a:r>
            <a:r>
              <a:rPr lang="es-ES" sz="2400" dirty="0" smtClean="0"/>
              <a:t>anto </a:t>
            </a:r>
            <a:r>
              <a:rPr lang="es-ES" sz="2400" dirty="0"/>
              <a:t>G</a:t>
            </a:r>
            <a:r>
              <a:rPr lang="es-ES" sz="2400" dirty="0" smtClean="0"/>
              <a:t>regoriano:</a:t>
            </a:r>
            <a:endParaRPr lang="es-ES" sz="2400" dirty="0"/>
          </a:p>
        </p:txBody>
      </p:sp>
      <p:pic>
        <p:nvPicPr>
          <p:cNvPr id="3074" name="Picture 2" descr="Resultado de imagen de partituras de canto gregoriano con neu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11" y="2334546"/>
            <a:ext cx="8737977" cy="369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500" dirty="0" smtClean="0">
                <a:latin typeface="Castellar" pitchFamily="18" charset="0"/>
              </a:rPr>
              <a:t>Clasificación de los cantos A la relación DEL texto:</a:t>
            </a:r>
            <a:endParaRPr lang="es-ES" sz="3500" dirty="0">
              <a:latin typeface="Castellar" pitchFamily="18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2200" dirty="0" smtClean="0">
                <a:latin typeface="Candara" pitchFamily="34" charset="0"/>
              </a:rPr>
              <a:t>Se basa en tres estilos:</a:t>
            </a:r>
          </a:p>
          <a:p>
            <a:r>
              <a:rPr lang="es-ES" sz="2200" dirty="0" smtClean="0">
                <a:latin typeface="Candara" pitchFamily="34" charset="0"/>
              </a:rPr>
              <a:t> </a:t>
            </a:r>
            <a:r>
              <a:rPr lang="es-ES" sz="2200" dirty="0" smtClean="0">
                <a:solidFill>
                  <a:srgbClr val="FF0000"/>
                </a:solidFill>
                <a:latin typeface="Candara" pitchFamily="34" charset="0"/>
              </a:rPr>
              <a:t>Silábico</a:t>
            </a:r>
            <a:r>
              <a:rPr lang="es-ES" sz="2200" dirty="0" smtClean="0">
                <a:latin typeface="Candara" pitchFamily="34" charset="0"/>
              </a:rPr>
              <a:t>: </a:t>
            </a:r>
            <a:r>
              <a:rPr lang="es-ES" sz="2200" dirty="0" smtClean="0">
                <a:latin typeface="Candara" pitchFamily="34" charset="0"/>
              </a:rPr>
              <a:t>una nota por sílaba </a:t>
            </a:r>
          </a:p>
          <a:p>
            <a:r>
              <a:rPr lang="es-ES" sz="2200" dirty="0" smtClean="0">
                <a:solidFill>
                  <a:srgbClr val="FF0000"/>
                </a:solidFill>
                <a:latin typeface="Candara" pitchFamily="34" charset="0"/>
              </a:rPr>
              <a:t>Neumático</a:t>
            </a:r>
            <a:r>
              <a:rPr lang="es-ES" sz="2200" dirty="0" smtClean="0">
                <a:latin typeface="Candara" pitchFamily="34" charset="0"/>
              </a:rPr>
              <a:t>: </a:t>
            </a:r>
            <a:r>
              <a:rPr lang="es-ES" sz="2200" dirty="0" smtClean="0">
                <a:latin typeface="Candara" pitchFamily="34" charset="0"/>
              </a:rPr>
              <a:t>de dos a cuatro notas por sílaba  </a:t>
            </a:r>
          </a:p>
          <a:p>
            <a:r>
              <a:rPr lang="es-ES" sz="2200" dirty="0" err="1">
                <a:solidFill>
                  <a:srgbClr val="FF0000"/>
                </a:solidFill>
                <a:latin typeface="Candara" pitchFamily="34" charset="0"/>
              </a:rPr>
              <a:t>Melismático</a:t>
            </a:r>
            <a:r>
              <a:rPr lang="es-ES" sz="2200" dirty="0">
                <a:latin typeface="Candara" pitchFamily="34" charset="0"/>
              </a:rPr>
              <a:t>: más de tres notas por sílaba</a:t>
            </a:r>
          </a:p>
          <a:p>
            <a:endParaRPr lang="es-ES" sz="2200" dirty="0">
              <a:latin typeface="Candara" pitchFamily="34" charset="0"/>
            </a:endParaRPr>
          </a:p>
        </p:txBody>
      </p:sp>
      <p:pic>
        <p:nvPicPr>
          <p:cNvPr id="4101" name="Picture 5" descr="https://mcarmenfer.files.wordpress.com/2011/09/silc3a1bico.png?w=300&amp;h=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440" y="3429000"/>
            <a:ext cx="2857500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440" y="4653136"/>
            <a:ext cx="285750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440" y="5805264"/>
            <a:ext cx="4762500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2420888"/>
          </a:xfrm>
        </p:spPr>
        <p:txBody>
          <a:bodyPr>
            <a:normAutofit/>
          </a:bodyPr>
          <a:lstStyle/>
          <a:p>
            <a:r>
              <a:rPr lang="es-ES" sz="3500" dirty="0" smtClean="0">
                <a:latin typeface="Castellar" pitchFamily="18" charset="0"/>
              </a:rPr>
              <a:t>Formas de interpretar el Canto Gregoriano </a:t>
            </a:r>
            <a:br>
              <a:rPr lang="es-ES" sz="3500" dirty="0" smtClean="0">
                <a:latin typeface="Castellar" pitchFamily="18" charset="0"/>
              </a:rPr>
            </a:br>
            <a:r>
              <a:rPr lang="es-ES" sz="2400" dirty="0" smtClean="0">
                <a:latin typeface="Castellar" pitchFamily="18" charset="0"/>
              </a:rPr>
              <a:t>(derivadas de la forma de cantar los salmos en la liturgia judía)</a:t>
            </a:r>
            <a:endParaRPr lang="es-ES" sz="35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2148840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200" dirty="0" smtClean="0">
                <a:latin typeface="Candara" pitchFamily="34" charset="0"/>
              </a:rPr>
              <a:t>Existen tres formas: </a:t>
            </a:r>
          </a:p>
          <a:p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Directa</a:t>
            </a:r>
            <a:r>
              <a:rPr lang="es-ES" sz="2200" dirty="0" smtClean="0">
                <a:latin typeface="Candara" pitchFamily="34" charset="0"/>
              </a:rPr>
              <a:t>: cantada por todo el coro toda la pieza </a:t>
            </a:r>
            <a:endParaRPr lang="es-ES" sz="2200" dirty="0">
              <a:latin typeface="Candara" pitchFamily="34" charset="0"/>
            </a:endParaRPr>
          </a:p>
          <a:p>
            <a:pPr marL="137160" indent="0">
              <a:buNone/>
            </a:pPr>
            <a:endParaRPr lang="es-ES" sz="2200" dirty="0" smtClean="0">
              <a:latin typeface="Candara" pitchFamily="34" charset="0"/>
            </a:endParaRPr>
          </a:p>
          <a:p>
            <a:endParaRPr lang="es-ES" sz="2200" b="1" dirty="0" smtClean="0">
              <a:solidFill>
                <a:srgbClr val="FF0000"/>
              </a:solidFill>
              <a:latin typeface="Candara" pitchFamily="34" charset="0"/>
            </a:endParaRPr>
          </a:p>
          <a:p>
            <a:endParaRPr lang="es-ES" sz="2200" b="1" dirty="0">
              <a:solidFill>
                <a:srgbClr val="FF0000"/>
              </a:solidFill>
              <a:latin typeface="Candara" pitchFamily="34" charset="0"/>
            </a:endParaRPr>
          </a:p>
          <a:p>
            <a:endParaRPr lang="es-ES" sz="2200" b="1" dirty="0" smtClean="0">
              <a:solidFill>
                <a:srgbClr val="FF0000"/>
              </a:solidFill>
              <a:latin typeface="Candara" pitchFamily="34" charset="0"/>
            </a:endParaRPr>
          </a:p>
          <a:p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Antifonal </a:t>
            </a:r>
            <a:r>
              <a:rPr lang="es-ES" sz="2200" dirty="0">
                <a:latin typeface="Candara" pitchFamily="34" charset="0"/>
              </a:rPr>
              <a:t>: </a:t>
            </a:r>
            <a:r>
              <a:rPr lang="es-ES" sz="2200" dirty="0" smtClean="0">
                <a:latin typeface="Candara" pitchFamily="34" charset="0"/>
              </a:rPr>
              <a:t>diálogo entre dos coros</a:t>
            </a:r>
            <a:r>
              <a:rPr lang="es-ES" sz="2200" dirty="0" smtClean="0">
                <a:latin typeface="Candara" pitchFamily="34" charset="0"/>
              </a:rPr>
              <a:t> </a:t>
            </a:r>
            <a:endParaRPr lang="es-ES" sz="2200" dirty="0" smtClean="0">
              <a:latin typeface="Candara" pitchFamily="34" charset="0"/>
            </a:endParaRPr>
          </a:p>
          <a:p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Responsorial</a:t>
            </a:r>
            <a:r>
              <a:rPr lang="es-ES" sz="2200" dirty="0" smtClean="0">
                <a:latin typeface="Candara" pitchFamily="34" charset="0"/>
              </a:rPr>
              <a:t>: </a:t>
            </a:r>
            <a:r>
              <a:rPr lang="es-ES" sz="2200" dirty="0" smtClean="0">
                <a:latin typeface="Candara" pitchFamily="34" charset="0"/>
              </a:rPr>
              <a:t> diálogo entre</a:t>
            </a:r>
            <a:r>
              <a:rPr lang="es-ES" sz="2200" dirty="0" smtClean="0">
                <a:latin typeface="Candara" pitchFamily="34" charset="0"/>
              </a:rPr>
              <a:t> un solista y un coro </a:t>
            </a:r>
          </a:p>
          <a:p>
            <a:endParaRPr lang="es-ES" sz="2200" dirty="0">
              <a:latin typeface="Candara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24944"/>
            <a:ext cx="3048000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284984"/>
            <a:ext cx="258127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311898"/>
            <a:ext cx="3192524" cy="154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es-ES" sz="3500" dirty="0" err="1" smtClean="0">
                <a:latin typeface="Castellar" pitchFamily="18" charset="0"/>
              </a:rPr>
              <a:t>dÓnde</a:t>
            </a:r>
            <a:r>
              <a:rPr lang="es-ES" sz="3500" dirty="0" smtClean="0">
                <a:latin typeface="Castellar" pitchFamily="18" charset="0"/>
              </a:rPr>
              <a:t> se desarrolla el Canto Gregoriano:</a:t>
            </a:r>
            <a:endParaRPr lang="es-ES" sz="35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200" dirty="0" smtClean="0">
                <a:latin typeface="Candara" pitchFamily="34" charset="0"/>
              </a:rPr>
              <a:t>El Canto Gregoriano tiene su razón de ser dentro de los ritos de la liturgia cristiana. Estos ritos son dos principalmente:</a:t>
            </a:r>
          </a:p>
          <a:p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La misa</a:t>
            </a:r>
            <a:r>
              <a:rPr lang="es-ES" sz="2200" dirty="0" smtClean="0">
                <a:latin typeface="Candara" pitchFamily="34" charset="0"/>
              </a:rPr>
              <a:t>: Rito destinado a toda la comunidad. Tiene lugar todos los días y en especial los domingos.</a:t>
            </a:r>
          </a:p>
          <a:p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El oficio</a:t>
            </a:r>
            <a:r>
              <a:rPr lang="es-ES" sz="2200" dirty="0" smtClean="0">
                <a:latin typeface="Candara" pitchFamily="34" charset="0"/>
              </a:rPr>
              <a:t>: Es el rito destinado a todos los monjes (sobre todo de monasterios). </a:t>
            </a:r>
          </a:p>
        </p:txBody>
      </p:sp>
      <p:pic>
        <p:nvPicPr>
          <p:cNvPr id="4" name="3 Imagen" descr="catedral-1-7-09-1024x3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4581128"/>
            <a:ext cx="5940152" cy="1856298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500" dirty="0" smtClean="0">
                <a:latin typeface="Castellar" pitchFamily="18" charset="0"/>
              </a:rPr>
              <a:t>PARTES </a:t>
            </a:r>
            <a:r>
              <a:rPr lang="es-ES" sz="3900" dirty="0" smtClean="0">
                <a:latin typeface="Castellar" pitchFamily="18" charset="0"/>
              </a:rPr>
              <a:t>CANTADAS</a:t>
            </a:r>
            <a:r>
              <a:rPr lang="es-ES" sz="3500" dirty="0" smtClean="0">
                <a:latin typeface="Castellar" pitchFamily="18" charset="0"/>
              </a:rPr>
              <a:t> DE UNA MISA</a:t>
            </a:r>
            <a:endParaRPr lang="es-ES" sz="3500" dirty="0">
              <a:latin typeface="Castellar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511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2200" b="1" dirty="0" smtClean="0">
                <a:solidFill>
                  <a:srgbClr val="FF0000"/>
                </a:solidFill>
                <a:latin typeface="Candara" pitchFamily="34" charset="0"/>
              </a:rPr>
              <a:t>ORDINARIO/ PROPIO DE LA MISA</a:t>
            </a:r>
            <a:endParaRPr lang="es-ES" sz="2200" b="1" dirty="0" smtClean="0">
              <a:solidFill>
                <a:srgbClr val="FF0000"/>
              </a:solidFill>
              <a:latin typeface="Candara" pitchFamily="34" charset="0"/>
            </a:endParaRPr>
          </a:p>
          <a:p>
            <a:pPr>
              <a:buNone/>
            </a:pPr>
            <a:r>
              <a:rPr lang="es-ES" sz="2200" dirty="0" smtClean="0">
                <a:latin typeface="Candara" pitchFamily="34" charset="0"/>
              </a:rPr>
              <a:t> </a:t>
            </a:r>
            <a:endParaRPr lang="es-ES" sz="2200" dirty="0" smtClean="0">
              <a:latin typeface="Candara" pitchFamily="34" charset="0"/>
            </a:endParaRPr>
          </a:p>
          <a:p>
            <a:endParaRPr lang="es-ES" sz="2200" dirty="0" smtClean="0">
              <a:latin typeface="Candara" pitchFamily="34" charset="0"/>
            </a:endParaRPr>
          </a:p>
          <a:p>
            <a:endParaRPr lang="es-ES" sz="2200" dirty="0">
              <a:latin typeface="Candara" pitchFamily="34" charset="0"/>
            </a:endParaRPr>
          </a:p>
          <a:p>
            <a:endParaRPr lang="es-ES" sz="2200" dirty="0" smtClean="0">
              <a:latin typeface="Candara" pitchFamily="34" charset="0"/>
            </a:endParaRPr>
          </a:p>
          <a:p>
            <a:endParaRPr lang="es-ES" sz="2200" dirty="0">
              <a:latin typeface="Candara" pitchFamily="34" charset="0"/>
            </a:endParaRPr>
          </a:p>
          <a:p>
            <a:endParaRPr lang="es-ES" sz="2200" dirty="0" smtClean="0">
              <a:latin typeface="Candara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598072"/>
            <a:ext cx="2664296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17032"/>
            <a:ext cx="7344891" cy="3083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</TotalTime>
  <Words>452</Words>
  <Application>Microsoft Office PowerPoint</Application>
  <PresentationFormat>Presentación en pantalla (4:3)</PresentationFormat>
  <Paragraphs>86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Vértice</vt:lpstr>
      <vt:lpstr>LA MONODÍA RELIGIOSA DE LA EDAD MEDIA: CANTO GREGORIANO</vt:lpstr>
      <vt:lpstr>El canto gregoriano</vt:lpstr>
      <vt:lpstr> Características:  </vt:lpstr>
      <vt:lpstr>CARACTERÍSTICAS</vt:lpstr>
      <vt:lpstr>CARACTERÍSTICAS</vt:lpstr>
      <vt:lpstr>Clasificación de los cantos A la relación DEL texto:</vt:lpstr>
      <vt:lpstr>Formas de interpretar el Canto Gregoriano  (derivadas de la forma de cantar los salmos en la liturgia judía)</vt:lpstr>
      <vt:lpstr>dÓnde se desarrolla el Canto Gregoriano:</vt:lpstr>
      <vt:lpstr>PARTES CANTADAS DE UNA MISA</vt:lpstr>
      <vt:lpstr>OFICIO DE LAS HORAS</vt:lpstr>
      <vt:lpstr>Formas Paralitúrgicas</vt:lpstr>
      <vt:lpstr>ESCRITURA</vt:lpstr>
      <vt:lpstr>           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DEFINICION</dc:title>
  <dc:creator>Pc</dc:creator>
  <cp:lastModifiedBy>Aurora</cp:lastModifiedBy>
  <cp:revision>27</cp:revision>
  <dcterms:created xsi:type="dcterms:W3CDTF">2016-10-02T10:54:28Z</dcterms:created>
  <dcterms:modified xsi:type="dcterms:W3CDTF">2016-10-12T16:57:31Z</dcterms:modified>
</cp:coreProperties>
</file>